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8" r:id="rId3"/>
    <p:sldId id="257" r:id="rId4"/>
    <p:sldId id="259" r:id="rId5"/>
    <p:sldId id="263" r:id="rId6"/>
    <p:sldId id="260" r:id="rId7"/>
    <p:sldId id="264" r:id="rId8"/>
    <p:sldId id="265" r:id="rId9"/>
    <p:sldId id="266" r:id="rId10"/>
    <p:sldId id="262" r:id="rId11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175C18-8EE2-488A-9667-AF2CB837345C}" v="1" dt="2022-05-05T18:36:01.508"/>
    <p1510:client id="{AF5BFF37-2C43-4E05-9595-625BEFCBB3BB}" v="50" dt="2022-05-05T14:51:02.3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54" autoAdjust="0"/>
    <p:restoredTop sz="94618" autoAdjust="0"/>
  </p:normalViewPr>
  <p:slideViewPr>
    <p:cSldViewPr>
      <p:cViewPr varScale="1">
        <p:scale>
          <a:sx n="68" d="100"/>
          <a:sy n="68" d="100"/>
        </p:scale>
        <p:origin x="1436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hapriadarsini Manikandasamy" userId="93a999137fc636bc" providerId="LiveId" clId="{AF5BFF37-2C43-4E05-9595-625BEFCBB3BB}"/>
    <pc:docChg chg="undo redo custSel addSld delSld modSld">
      <pc:chgData name="rehapriadarsini Manikandasamy" userId="93a999137fc636bc" providerId="LiveId" clId="{AF5BFF37-2C43-4E05-9595-625BEFCBB3BB}" dt="2022-05-05T14:51:02.360" v="489" actId="1076"/>
      <pc:docMkLst>
        <pc:docMk/>
      </pc:docMkLst>
      <pc:sldChg chg="addSp delSp modSp new mod">
        <pc:chgData name="rehapriadarsini Manikandasamy" userId="93a999137fc636bc" providerId="LiveId" clId="{AF5BFF37-2C43-4E05-9595-625BEFCBB3BB}" dt="2022-05-05T14:48:42.667" v="481" actId="1076"/>
        <pc:sldMkLst>
          <pc:docMk/>
          <pc:sldMk cId="3500460224" sldId="259"/>
        </pc:sldMkLst>
        <pc:spChg chg="mod">
          <ac:chgData name="rehapriadarsini Manikandasamy" userId="93a999137fc636bc" providerId="LiveId" clId="{AF5BFF37-2C43-4E05-9595-625BEFCBB3BB}" dt="2022-05-05T14:32:40.257" v="45" actId="20577"/>
          <ac:spMkLst>
            <pc:docMk/>
            <pc:sldMk cId="3500460224" sldId="259"/>
            <ac:spMk id="2" creationId="{1EA0FCD1-02F8-BDA7-19D2-7084C301B922}"/>
          </ac:spMkLst>
        </pc:spChg>
        <pc:spChg chg="add mod">
          <ac:chgData name="rehapriadarsini Manikandasamy" userId="93a999137fc636bc" providerId="LiveId" clId="{AF5BFF37-2C43-4E05-9595-625BEFCBB3BB}" dt="2022-05-05T14:33:08.764" v="51" actId="1076"/>
          <ac:spMkLst>
            <pc:docMk/>
            <pc:sldMk cId="3500460224" sldId="259"/>
            <ac:spMk id="5" creationId="{59E89386-9C6E-0BD4-BB23-5F16B6338470}"/>
          </ac:spMkLst>
        </pc:spChg>
        <pc:spChg chg="add mod">
          <ac:chgData name="rehapriadarsini Manikandasamy" userId="93a999137fc636bc" providerId="LiveId" clId="{AF5BFF37-2C43-4E05-9595-625BEFCBB3BB}" dt="2022-05-05T14:34:21.491" v="68" actId="404"/>
          <ac:spMkLst>
            <pc:docMk/>
            <pc:sldMk cId="3500460224" sldId="259"/>
            <ac:spMk id="6" creationId="{F367A62C-13F3-187E-9B9A-7C5053D721D2}"/>
          </ac:spMkLst>
        </pc:spChg>
        <pc:picChg chg="add mod">
          <ac:chgData name="rehapriadarsini Manikandasamy" userId="93a999137fc636bc" providerId="LiveId" clId="{AF5BFF37-2C43-4E05-9595-625BEFCBB3BB}" dt="2022-05-05T14:32:52.695" v="48" actId="1076"/>
          <ac:picMkLst>
            <pc:docMk/>
            <pc:sldMk cId="3500460224" sldId="259"/>
            <ac:picMk id="4" creationId="{A5D7B550-6953-852D-BE03-5DBC9FBC4C5C}"/>
          </ac:picMkLst>
        </pc:picChg>
        <pc:picChg chg="add del mod">
          <ac:chgData name="rehapriadarsini Manikandasamy" userId="93a999137fc636bc" providerId="LiveId" clId="{AF5BFF37-2C43-4E05-9595-625BEFCBB3BB}" dt="2022-05-05T14:48:30.255" v="478" actId="478"/>
          <ac:picMkLst>
            <pc:docMk/>
            <pc:sldMk cId="3500460224" sldId="259"/>
            <ac:picMk id="10" creationId="{19EF4288-4A5D-7D19-32E2-F818D7DF68A8}"/>
          </ac:picMkLst>
        </pc:picChg>
        <pc:picChg chg="add mod">
          <ac:chgData name="rehapriadarsini Manikandasamy" userId="93a999137fc636bc" providerId="LiveId" clId="{AF5BFF37-2C43-4E05-9595-625BEFCBB3BB}" dt="2022-05-05T14:33:28.788" v="55" actId="1076"/>
          <ac:picMkLst>
            <pc:docMk/>
            <pc:sldMk cId="3500460224" sldId="259"/>
            <ac:picMk id="3074" creationId="{7637B1FC-2295-0A89-5890-A22AD8FAE283}"/>
          </ac:picMkLst>
        </pc:picChg>
        <pc:picChg chg="add del">
          <ac:chgData name="rehapriadarsini Manikandasamy" userId="93a999137fc636bc" providerId="LiveId" clId="{AF5BFF37-2C43-4E05-9595-625BEFCBB3BB}" dt="2022-05-05T14:33:49.443" v="57"/>
          <ac:picMkLst>
            <pc:docMk/>
            <pc:sldMk cId="3500460224" sldId="259"/>
            <ac:picMk id="3076" creationId="{BADFC278-B0EB-F09C-1467-1AF005B49DBE}"/>
          </ac:picMkLst>
        </pc:picChg>
        <pc:picChg chg="add mod">
          <ac:chgData name="rehapriadarsini Manikandasamy" userId="93a999137fc636bc" providerId="LiveId" clId="{AF5BFF37-2C43-4E05-9595-625BEFCBB3BB}" dt="2022-05-05T14:48:42.667" v="481" actId="1076"/>
          <ac:picMkLst>
            <pc:docMk/>
            <pc:sldMk cId="3500460224" sldId="259"/>
            <ac:picMk id="3078" creationId="{58F90CA0-A406-DDC7-AD19-FD95A8606EAF}"/>
          </ac:picMkLst>
        </pc:picChg>
      </pc:sldChg>
      <pc:sldChg chg="add del">
        <pc:chgData name="rehapriadarsini Manikandasamy" userId="93a999137fc636bc" providerId="LiveId" clId="{AF5BFF37-2C43-4E05-9595-625BEFCBB3BB}" dt="2022-05-05T14:31:37.484" v="1" actId="2696"/>
        <pc:sldMkLst>
          <pc:docMk/>
          <pc:sldMk cId="3940113682" sldId="259"/>
        </pc:sldMkLst>
      </pc:sldChg>
      <pc:sldChg chg="addSp delSp modSp add mod">
        <pc:chgData name="rehapriadarsini Manikandasamy" userId="93a999137fc636bc" providerId="LiveId" clId="{AF5BFF37-2C43-4E05-9595-625BEFCBB3BB}" dt="2022-05-05T14:48:37.456" v="480" actId="1076"/>
        <pc:sldMkLst>
          <pc:docMk/>
          <pc:sldMk cId="1389037759" sldId="260"/>
        </pc:sldMkLst>
        <pc:spChg chg="del">
          <ac:chgData name="rehapriadarsini Manikandasamy" userId="93a999137fc636bc" providerId="LiveId" clId="{AF5BFF37-2C43-4E05-9595-625BEFCBB3BB}" dt="2022-05-05T14:34:59.875" v="71" actId="478"/>
          <ac:spMkLst>
            <pc:docMk/>
            <pc:sldMk cId="1389037759" sldId="260"/>
            <ac:spMk id="5" creationId="{59E89386-9C6E-0BD4-BB23-5F16B6338470}"/>
          </ac:spMkLst>
        </pc:spChg>
        <pc:spChg chg="del">
          <ac:chgData name="rehapriadarsini Manikandasamy" userId="93a999137fc636bc" providerId="LiveId" clId="{AF5BFF37-2C43-4E05-9595-625BEFCBB3BB}" dt="2022-05-05T14:35:02.472" v="73" actId="478"/>
          <ac:spMkLst>
            <pc:docMk/>
            <pc:sldMk cId="1389037759" sldId="260"/>
            <ac:spMk id="6" creationId="{F367A62C-13F3-187E-9B9A-7C5053D721D2}"/>
          </ac:spMkLst>
        </pc:spChg>
        <pc:picChg chg="del">
          <ac:chgData name="rehapriadarsini Manikandasamy" userId="93a999137fc636bc" providerId="LiveId" clId="{AF5BFF37-2C43-4E05-9595-625BEFCBB3BB}" dt="2022-05-05T14:34:58.500" v="70" actId="478"/>
          <ac:picMkLst>
            <pc:docMk/>
            <pc:sldMk cId="1389037759" sldId="260"/>
            <ac:picMk id="4" creationId="{A5D7B550-6953-852D-BE03-5DBC9FBC4C5C}"/>
          </ac:picMkLst>
        </pc:picChg>
        <pc:picChg chg="add mod">
          <ac:chgData name="rehapriadarsini Manikandasamy" userId="93a999137fc636bc" providerId="LiveId" clId="{AF5BFF37-2C43-4E05-9595-625BEFCBB3BB}" dt="2022-05-05T14:36:57.763" v="87" actId="1076"/>
          <ac:picMkLst>
            <pc:docMk/>
            <pc:sldMk cId="1389037759" sldId="260"/>
            <ac:picMk id="7" creationId="{7E30A726-E54D-D316-326D-B8EBDF2D3FE8}"/>
          </ac:picMkLst>
        </pc:picChg>
        <pc:picChg chg="add mod">
          <ac:chgData name="rehapriadarsini Manikandasamy" userId="93a999137fc636bc" providerId="LiveId" clId="{AF5BFF37-2C43-4E05-9595-625BEFCBB3BB}" dt="2022-05-05T14:36:06.641" v="78" actId="1076"/>
          <ac:picMkLst>
            <pc:docMk/>
            <pc:sldMk cId="1389037759" sldId="260"/>
            <ac:picMk id="9" creationId="{E18C08EC-2281-7BB4-2FB3-E7AA7D1F22BB}"/>
          </ac:picMkLst>
        </pc:picChg>
        <pc:picChg chg="add mod">
          <ac:chgData name="rehapriadarsini Manikandasamy" userId="93a999137fc636bc" providerId="LiveId" clId="{AF5BFF37-2C43-4E05-9595-625BEFCBB3BB}" dt="2022-05-05T14:48:37.456" v="480" actId="1076"/>
          <ac:picMkLst>
            <pc:docMk/>
            <pc:sldMk cId="1389037759" sldId="260"/>
            <ac:picMk id="16" creationId="{B412F612-3D5E-05FE-8C8D-69BDE9257079}"/>
          </ac:picMkLst>
        </pc:picChg>
        <pc:picChg chg="del">
          <ac:chgData name="rehapriadarsini Manikandasamy" userId="93a999137fc636bc" providerId="LiveId" clId="{AF5BFF37-2C43-4E05-9595-625BEFCBB3BB}" dt="2022-05-05T14:35:00.875" v="72" actId="478"/>
          <ac:picMkLst>
            <pc:docMk/>
            <pc:sldMk cId="1389037759" sldId="260"/>
            <ac:picMk id="3074" creationId="{7637B1FC-2295-0A89-5890-A22AD8FAE283}"/>
          </ac:picMkLst>
        </pc:picChg>
        <pc:picChg chg="add mod">
          <ac:chgData name="rehapriadarsini Manikandasamy" userId="93a999137fc636bc" providerId="LiveId" clId="{AF5BFF37-2C43-4E05-9595-625BEFCBB3BB}" dt="2022-05-05T14:36:59.856" v="88" actId="1076"/>
          <ac:picMkLst>
            <pc:docMk/>
            <pc:sldMk cId="1389037759" sldId="260"/>
            <ac:picMk id="4098" creationId="{7E415F3B-D7F0-C8FC-CC37-361025E26125}"/>
          </ac:picMkLst>
        </pc:picChg>
        <pc:cxnChg chg="add del">
          <ac:chgData name="rehapriadarsini Manikandasamy" userId="93a999137fc636bc" providerId="LiveId" clId="{AF5BFF37-2C43-4E05-9595-625BEFCBB3BB}" dt="2022-05-05T14:36:25.673" v="80" actId="478"/>
          <ac:cxnSpMkLst>
            <pc:docMk/>
            <pc:sldMk cId="1389037759" sldId="260"/>
            <ac:cxnSpMk id="11" creationId="{6F7D047D-62EF-4E5E-7B73-8077BE33E905}"/>
          </ac:cxnSpMkLst>
        </pc:cxnChg>
        <pc:cxnChg chg="add mod">
          <ac:chgData name="rehapriadarsini Manikandasamy" userId="93a999137fc636bc" providerId="LiveId" clId="{AF5BFF37-2C43-4E05-9595-625BEFCBB3BB}" dt="2022-05-05T14:36:35.408" v="82" actId="208"/>
          <ac:cxnSpMkLst>
            <pc:docMk/>
            <pc:sldMk cId="1389037759" sldId="260"/>
            <ac:cxnSpMk id="13" creationId="{50E6E9A3-8AFB-B623-2EC4-314C3A09F8B7}"/>
          </ac:cxnSpMkLst>
        </pc:cxnChg>
      </pc:sldChg>
      <pc:sldChg chg="addSp delSp modSp new mod">
        <pc:chgData name="rehapriadarsini Manikandasamy" userId="93a999137fc636bc" providerId="LiveId" clId="{AF5BFF37-2C43-4E05-9595-625BEFCBB3BB}" dt="2022-05-05T14:51:02.360" v="489" actId="1076"/>
        <pc:sldMkLst>
          <pc:docMk/>
          <pc:sldMk cId="2825001613" sldId="261"/>
        </pc:sldMkLst>
        <pc:spChg chg="mod">
          <ac:chgData name="rehapriadarsini Manikandasamy" userId="93a999137fc636bc" providerId="LiveId" clId="{AF5BFF37-2C43-4E05-9595-625BEFCBB3BB}" dt="2022-05-05T14:38:01.971" v="102" actId="20577"/>
          <ac:spMkLst>
            <pc:docMk/>
            <pc:sldMk cId="2825001613" sldId="261"/>
            <ac:spMk id="2" creationId="{432B8A95-2855-1968-C69A-C6D5DB5BEDDA}"/>
          </ac:spMkLst>
        </pc:spChg>
        <pc:spChg chg="del">
          <ac:chgData name="rehapriadarsini Manikandasamy" userId="93a999137fc636bc" providerId="LiveId" clId="{AF5BFF37-2C43-4E05-9595-625BEFCBB3BB}" dt="2022-05-05T14:38:25.826" v="103" actId="22"/>
          <ac:spMkLst>
            <pc:docMk/>
            <pc:sldMk cId="2825001613" sldId="261"/>
            <ac:spMk id="3" creationId="{4BEE8F97-F21F-B4E4-0280-34B47A3E58DF}"/>
          </ac:spMkLst>
        </pc:spChg>
        <pc:spChg chg="add mod">
          <ac:chgData name="rehapriadarsini Manikandasamy" userId="93a999137fc636bc" providerId="LiveId" clId="{AF5BFF37-2C43-4E05-9595-625BEFCBB3BB}" dt="2022-05-05T14:39:28.068" v="153" actId="14100"/>
          <ac:spMkLst>
            <pc:docMk/>
            <pc:sldMk cId="2825001613" sldId="261"/>
            <ac:spMk id="6" creationId="{CE5797A1-C6AE-D3D8-5A93-C981E1A0D66D}"/>
          </ac:spMkLst>
        </pc:spChg>
        <pc:spChg chg="add mod">
          <ac:chgData name="rehapriadarsini Manikandasamy" userId="93a999137fc636bc" providerId="LiveId" clId="{AF5BFF37-2C43-4E05-9595-625BEFCBB3BB}" dt="2022-05-05T14:41:52.947" v="221" actId="207"/>
          <ac:spMkLst>
            <pc:docMk/>
            <pc:sldMk cId="2825001613" sldId="261"/>
            <ac:spMk id="7" creationId="{EA940792-CC76-5630-C00D-71FC3114DBAF}"/>
          </ac:spMkLst>
        </pc:spChg>
        <pc:picChg chg="add mod ord">
          <ac:chgData name="rehapriadarsini Manikandasamy" userId="93a999137fc636bc" providerId="LiveId" clId="{AF5BFF37-2C43-4E05-9595-625BEFCBB3BB}" dt="2022-05-05T14:38:31.672" v="105" actId="14100"/>
          <ac:picMkLst>
            <pc:docMk/>
            <pc:sldMk cId="2825001613" sldId="261"/>
            <ac:picMk id="5" creationId="{C65BBE54-61F3-1D94-1C1F-D9FA434D5480}"/>
          </ac:picMkLst>
        </pc:picChg>
        <pc:picChg chg="add mod">
          <ac:chgData name="rehapriadarsini Manikandasamy" userId="93a999137fc636bc" providerId="LiveId" clId="{AF5BFF37-2C43-4E05-9595-625BEFCBB3BB}" dt="2022-05-05T14:39:32.568" v="154" actId="1076"/>
          <ac:picMkLst>
            <pc:docMk/>
            <pc:sldMk cId="2825001613" sldId="261"/>
            <ac:picMk id="5122" creationId="{CD7670D8-0595-1148-55AE-2A7CFD121A5D}"/>
          </ac:picMkLst>
        </pc:picChg>
        <pc:picChg chg="add mod">
          <ac:chgData name="rehapriadarsini Manikandasamy" userId="93a999137fc636bc" providerId="LiveId" clId="{AF5BFF37-2C43-4E05-9595-625BEFCBB3BB}" dt="2022-05-05T14:40:51.566" v="161" actId="14100"/>
          <ac:picMkLst>
            <pc:docMk/>
            <pc:sldMk cId="2825001613" sldId="261"/>
            <ac:picMk id="5124" creationId="{C292E95C-6FB1-F7FA-219E-14B38E578BDD}"/>
          </ac:picMkLst>
        </pc:picChg>
        <pc:picChg chg="add mod">
          <ac:chgData name="rehapriadarsini Manikandasamy" userId="93a999137fc636bc" providerId="LiveId" clId="{AF5BFF37-2C43-4E05-9595-625BEFCBB3BB}" dt="2022-05-05T14:40:51.566" v="161" actId="14100"/>
          <ac:picMkLst>
            <pc:docMk/>
            <pc:sldMk cId="2825001613" sldId="261"/>
            <ac:picMk id="5126" creationId="{BF7D0CAD-FF1B-C542-304D-3B523AFB9192}"/>
          </ac:picMkLst>
        </pc:picChg>
        <pc:picChg chg="add mod">
          <ac:chgData name="rehapriadarsini Manikandasamy" userId="93a999137fc636bc" providerId="LiveId" clId="{AF5BFF37-2C43-4E05-9595-625BEFCBB3BB}" dt="2022-05-05T14:51:02.360" v="489" actId="1076"/>
          <ac:picMkLst>
            <pc:docMk/>
            <pc:sldMk cId="2825001613" sldId="261"/>
            <ac:picMk id="5128" creationId="{B1EEEC86-A891-C9EE-B8F0-446D7083610D}"/>
          </ac:picMkLst>
        </pc:picChg>
        <pc:picChg chg="add mod">
          <ac:chgData name="rehapriadarsini Manikandasamy" userId="93a999137fc636bc" providerId="LiveId" clId="{AF5BFF37-2C43-4E05-9595-625BEFCBB3BB}" dt="2022-05-05T14:49:37.306" v="486" actId="1076"/>
          <ac:picMkLst>
            <pc:docMk/>
            <pc:sldMk cId="2825001613" sldId="261"/>
            <ac:picMk id="5130" creationId="{F8D6BAB2-BEAD-78F4-EE04-CFC0FA45E2D5}"/>
          </ac:picMkLst>
        </pc:picChg>
        <pc:picChg chg="add del">
          <ac:chgData name="rehapriadarsini Manikandasamy" userId="93a999137fc636bc" providerId="LiveId" clId="{AF5BFF37-2C43-4E05-9595-625BEFCBB3BB}" dt="2022-05-05T14:50:53.358" v="488"/>
          <ac:picMkLst>
            <pc:docMk/>
            <pc:sldMk cId="2825001613" sldId="261"/>
            <ac:picMk id="5132" creationId="{E6E01C9A-6379-A1B8-F2E6-E34D4FF328BB}"/>
          </ac:picMkLst>
        </pc:picChg>
      </pc:sldChg>
      <pc:sldChg chg="addSp modSp new mod">
        <pc:chgData name="rehapriadarsini Manikandasamy" userId="93a999137fc636bc" providerId="LiveId" clId="{AF5BFF37-2C43-4E05-9595-625BEFCBB3BB}" dt="2022-05-05T14:46:47.862" v="470" actId="1076"/>
        <pc:sldMkLst>
          <pc:docMk/>
          <pc:sldMk cId="3159713539" sldId="262"/>
        </pc:sldMkLst>
        <pc:spChg chg="mod">
          <ac:chgData name="rehapriadarsini Manikandasamy" userId="93a999137fc636bc" providerId="LiveId" clId="{AF5BFF37-2C43-4E05-9595-625BEFCBB3BB}" dt="2022-05-05T14:42:32.067" v="236" actId="20577"/>
          <ac:spMkLst>
            <pc:docMk/>
            <pc:sldMk cId="3159713539" sldId="262"/>
            <ac:spMk id="2" creationId="{C6241359-E0C1-562F-9F6E-913C2E45754B}"/>
          </ac:spMkLst>
        </pc:spChg>
        <pc:spChg chg="mod">
          <ac:chgData name="rehapriadarsini Manikandasamy" userId="93a999137fc636bc" providerId="LiveId" clId="{AF5BFF37-2C43-4E05-9595-625BEFCBB3BB}" dt="2022-05-05T14:45:44.605" v="467" actId="20577"/>
          <ac:spMkLst>
            <pc:docMk/>
            <pc:sldMk cId="3159713539" sldId="262"/>
            <ac:spMk id="3" creationId="{AA1B8EF4-E9E9-57FE-EC32-14C7E77D4117}"/>
          </ac:spMkLst>
        </pc:spChg>
        <pc:picChg chg="add mod">
          <ac:chgData name="rehapriadarsini Manikandasamy" userId="93a999137fc636bc" providerId="LiveId" clId="{AF5BFF37-2C43-4E05-9595-625BEFCBB3BB}" dt="2022-05-05T14:46:47.862" v="470" actId="1076"/>
          <ac:picMkLst>
            <pc:docMk/>
            <pc:sldMk cId="3159713539" sldId="262"/>
            <ac:picMk id="6146" creationId="{23E6E3B8-4A44-1B1B-FF8B-1072FAE51F6C}"/>
          </ac:picMkLst>
        </pc:picChg>
      </pc:sldChg>
    </pc:docChg>
  </pc:docChgLst>
  <pc:docChgLst>
    <pc:chgData name="rehapriadarsini Manikandasamy" userId="93a999137fc636bc" providerId="LiveId" clId="{63175C18-8EE2-488A-9667-AF2CB837345C}"/>
    <pc:docChg chg="modSld">
      <pc:chgData name="rehapriadarsini Manikandasamy" userId="93a999137fc636bc" providerId="LiveId" clId="{63175C18-8EE2-488A-9667-AF2CB837345C}" dt="2022-05-05T18:36:01.508" v="0"/>
      <pc:docMkLst>
        <pc:docMk/>
      </pc:docMkLst>
      <pc:sldChg chg="addSp modSp">
        <pc:chgData name="rehapriadarsini Manikandasamy" userId="93a999137fc636bc" providerId="LiveId" clId="{63175C18-8EE2-488A-9667-AF2CB837345C}" dt="2022-05-05T18:36:01.508" v="0"/>
        <pc:sldMkLst>
          <pc:docMk/>
          <pc:sldMk cId="0" sldId="257"/>
        </pc:sldMkLst>
        <pc:spChg chg="add mod">
          <ac:chgData name="rehapriadarsini Manikandasamy" userId="93a999137fc636bc" providerId="LiveId" clId="{63175C18-8EE2-488A-9667-AF2CB837345C}" dt="2022-05-05T18:36:01.508" v="0"/>
          <ac:spMkLst>
            <pc:docMk/>
            <pc:sldMk cId="0" sldId="257"/>
            <ac:spMk id="23" creationId="{66653266-47FC-35D3-7A09-0077746A0ED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886311E-5D21-4784-A39A-FD176EC554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2470BF25-A5FA-4430-82BD-502A14F770C9}" type="slidenum">
              <a:rPr lang="en-US"/>
              <a:pPr/>
              <a:t>1</a:t>
            </a:fld>
            <a:endParaRPr 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CBB01608-8D40-4B59-ADB7-04D74C731961}" type="slidenum">
              <a:rPr lang="en-US"/>
              <a:pPr/>
              <a:t>2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AA217649-04D2-49CA-8854-F52EC7E3E516}" type="slidenum">
              <a:rPr lang="en-US"/>
              <a:pPr/>
              <a:t>3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08175" y="620713"/>
            <a:ext cx="5327650" cy="750887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en-US" noProof="0"/>
              <a:t>Click to edit Master title style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08175" y="1341438"/>
            <a:ext cx="5327650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>
                <a:solidFill>
                  <a:srgbClr val="080808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5454650" y="188913"/>
            <a:ext cx="1636713" cy="5111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539750" y="188913"/>
            <a:ext cx="4762500" cy="5111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39750" y="836613"/>
            <a:ext cx="3198813" cy="4464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890963" y="836613"/>
            <a:ext cx="3200400" cy="4464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188913"/>
            <a:ext cx="6048375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836613"/>
            <a:ext cx="6551613" cy="446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bg2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chemeClr val="bg2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bg2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/url?sa=i&amp;url=https%3A%2F%2Fwww.propertycasualty360.com%2F2020%2F08%2F27%2Fhurricane-katrina-15-years-later-what-was-learned-and-what-has-failed-to-change%2F&amp;psig=AOvVaw3FwmZiF4YfVtnJW9Ri1Tfz&amp;ust=1651845403300000&amp;source=images&amp;cd=vfe&amp;ved=2ahUKEwiC4ZXlwcj3AhVvGVkFHXNfDUUQr4kDegUIARDTAQ" TargetMode="External"/><Relationship Id="rId5" Type="http://schemas.openxmlformats.org/officeDocument/2006/relationships/image" Target="../media/image4.jpeg"/><Relationship Id="rId4" Type="http://schemas.openxmlformats.org/officeDocument/2006/relationships/hyperlink" Target="https://academic.oup.com/jof/article/119/4/393/6260883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eg"/><Relationship Id="rId4" Type="http://schemas.openxmlformats.org/officeDocument/2006/relationships/hyperlink" Target="https://www.census.gov/library/visualizations/2010/geo/population-density-county-2010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e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covidcaremap.org/maps/us-healthcare-system-capacity/#3.5/38/-96" TargetMode="Externa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1" y="908050"/>
            <a:ext cx="8001000" cy="504825"/>
          </a:xfrm>
          <a:noFill/>
        </p:spPr>
        <p:txBody>
          <a:bodyPr/>
          <a:lstStyle/>
          <a:p>
            <a:pPr eaLnBrk="1" hangingPunct="1"/>
            <a:r>
              <a:rPr lang="en-US" sz="2400" dirty="0"/>
              <a:t>ANALYSIS OF HURRICANE TRACKS AND DEMOGRAPHICS TO ALLOCATE THE RELIEF RESOURCES</a:t>
            </a:r>
            <a:endParaRPr lang="uk-UA" sz="2400" dirty="0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-11084" y="2514600"/>
            <a:ext cx="4495800" cy="22860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 eaLnBrk="1" hangingPunct="1">
              <a:lnSpc>
                <a:spcPct val="90000"/>
              </a:lnSpc>
              <a:defRPr/>
            </a:pPr>
            <a:r>
              <a:rPr lang="en-US" sz="1800" dirty="0">
                <a:solidFill>
                  <a:srgbClr val="0070C0"/>
                </a:solidFill>
                <a:latin typeface="+mj-lt"/>
              </a:rPr>
              <a:t>Presented by</a:t>
            </a:r>
          </a:p>
          <a:p>
            <a:pPr algn="ctr" eaLnBrk="1" hangingPunct="1">
              <a:lnSpc>
                <a:spcPct val="90000"/>
              </a:lnSpc>
              <a:defRPr/>
            </a:pPr>
            <a:r>
              <a:rPr lang="en-US" sz="1800" dirty="0">
                <a:latin typeface="+mj-lt"/>
              </a:rPr>
              <a:t>Anuradha </a:t>
            </a:r>
            <a:r>
              <a:rPr lang="en-US" sz="1800" dirty="0" err="1">
                <a:latin typeface="+mj-lt"/>
              </a:rPr>
              <a:t>Tidke</a:t>
            </a:r>
            <a:endParaRPr lang="en-US" sz="1800" dirty="0">
              <a:latin typeface="+mj-lt"/>
            </a:endParaRPr>
          </a:p>
          <a:p>
            <a:pPr algn="ctr" eaLnBrk="1" hangingPunct="1">
              <a:lnSpc>
                <a:spcPct val="90000"/>
              </a:lnSpc>
              <a:defRPr/>
            </a:pPr>
            <a:r>
              <a:rPr lang="en-US" sz="1800" dirty="0">
                <a:latin typeface="+mj-lt"/>
              </a:rPr>
              <a:t>Rehapriadarsini Manikandasamy</a:t>
            </a:r>
          </a:p>
          <a:p>
            <a:pPr algn="ctr" eaLnBrk="1" hangingPunct="1">
              <a:lnSpc>
                <a:spcPct val="90000"/>
              </a:lnSpc>
              <a:defRPr/>
            </a:pPr>
            <a:r>
              <a:rPr lang="en-US" sz="1800" dirty="0">
                <a:latin typeface="+mj-lt"/>
              </a:rPr>
              <a:t>Venkata Gangadhar Naveen </a:t>
            </a:r>
            <a:r>
              <a:rPr lang="en-US" sz="1800" dirty="0" err="1">
                <a:latin typeface="+mj-lt"/>
              </a:rPr>
              <a:t>Palaka</a:t>
            </a:r>
            <a:endParaRPr lang="uk-UA" sz="1800" dirty="0"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41359-E0C1-562F-9F6E-913C2E457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B8EF4-E9E9-57FE-EC32-14C7E77D4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836613"/>
            <a:ext cx="7080250" cy="4464050"/>
          </a:xfrm>
        </p:spPr>
        <p:txBody>
          <a:bodyPr/>
          <a:lstStyle/>
          <a:p>
            <a:r>
              <a:rPr lang="en-US" sz="2000" dirty="0"/>
              <a:t>Most of the affected counties come under low-income category</a:t>
            </a:r>
          </a:p>
          <a:p>
            <a:r>
              <a:rPr lang="en-US" sz="2000" dirty="0"/>
              <a:t>Found which counties have the highest population density</a:t>
            </a:r>
          </a:p>
          <a:p>
            <a:r>
              <a:rPr lang="en-US" sz="2000" dirty="0"/>
              <a:t>Found which counties have the lowest bed availability per 1000 people and focus on medical relief efforts for those counties</a:t>
            </a:r>
          </a:p>
          <a:p>
            <a:r>
              <a:rPr lang="en-US" sz="2000" dirty="0"/>
              <a:t>Code reusability – Code has been designed in a way to replace the hurricane track data for any future hurricanes and analyze its impact on the US counties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146" name="Picture 2" descr="Shiply Green Tick Clip Art at Clker.com - vector clip art online, royalty  free &amp; public domain">
            <a:extLst>
              <a:ext uri="{FF2B5EF4-FFF2-40B4-BE49-F238E27FC236}">
                <a16:creationId xmlns:a16="http://schemas.microsoft.com/office/drawing/2014/main" id="{23E6E3B8-4A44-1B1B-FF8B-1072FAE51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3962400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9713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7056438" cy="719138"/>
          </a:xfrm>
        </p:spPr>
        <p:txBody>
          <a:bodyPr/>
          <a:lstStyle/>
          <a:p>
            <a:pPr eaLnBrk="1" hangingPunct="1"/>
            <a:r>
              <a:rPr lang="en-US" b="1">
                <a:solidFill>
                  <a:srgbClr val="080808"/>
                </a:solidFill>
              </a:rPr>
              <a:t>OUR PROBLEM</a:t>
            </a:r>
            <a:endParaRPr lang="en-US" b="1" dirty="0">
              <a:solidFill>
                <a:srgbClr val="080808"/>
              </a:solidFill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9638"/>
            <a:ext cx="4035425" cy="5832475"/>
          </a:xfrm>
          <a:ln w="12700"/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80808"/>
                </a:solidFill>
              </a:rPr>
              <a:t>Hurricanes cause billions of dollars in damage annually in the United States </a:t>
            </a:r>
          </a:p>
          <a:p>
            <a:pPr algn="just" eaLnBrk="1" hangingPunct="1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80808"/>
                </a:solidFill>
              </a:rPr>
              <a:t>Projected to increase in intensity in the coming years</a:t>
            </a:r>
          </a:p>
          <a:p>
            <a:pPr algn="just" eaLnBrk="1" hangingPunct="1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80808"/>
                </a:solidFill>
              </a:rPr>
              <a:t>By exploring historical patterns of hurricanes and exposure of these hurricane-force winds across the landscape, areas of potentially high threat to future hurricane winds can be revealed</a:t>
            </a:r>
            <a:r>
              <a:rPr lang="en-US" sz="1800" dirty="0">
                <a:solidFill>
                  <a:srgbClr val="080808"/>
                </a:solidFill>
                <a:hlinkClick r:id="rId4"/>
              </a:rPr>
              <a:t>[reference]</a:t>
            </a:r>
            <a:endParaRPr lang="en-US" sz="1800" dirty="0">
              <a:solidFill>
                <a:srgbClr val="080808"/>
              </a:solidFill>
            </a:endParaRPr>
          </a:p>
        </p:txBody>
      </p:sp>
      <p:pic>
        <p:nvPicPr>
          <p:cNvPr id="1026" name="Picture 2" descr="Remembering Hurricane Katrina 15 years later | PropertyCasualty360">
            <a:extLst>
              <a:ext uri="{FF2B5EF4-FFF2-40B4-BE49-F238E27FC236}">
                <a16:creationId xmlns:a16="http://schemas.microsoft.com/office/drawing/2014/main" id="{48A469FB-71DF-518C-29A6-BA418308C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15887"/>
            <a:ext cx="2752725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BC2003-5E27-2965-2C70-99177EB4390E}"/>
              </a:ext>
            </a:extLst>
          </p:cNvPr>
          <p:cNvSpPr txBox="1"/>
          <p:nvPr/>
        </p:nvSpPr>
        <p:spPr>
          <a:xfrm flipH="1">
            <a:off x="8091738" y="1749468"/>
            <a:ext cx="8686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hlinkClick r:id="rId6"/>
              </a:rPr>
              <a:t>source</a:t>
            </a:r>
            <a:endParaRPr lang="en-US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F50474-54EF-82AC-20BE-80D059372942}"/>
              </a:ext>
            </a:extLst>
          </p:cNvPr>
          <p:cNvSpPr txBox="1"/>
          <p:nvPr/>
        </p:nvSpPr>
        <p:spPr>
          <a:xfrm>
            <a:off x="5795962" y="3831260"/>
            <a:ext cx="3048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OUR GOAL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Track the path of some major hurricanes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Find commonly affected states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Find the health care center availability </a:t>
            </a:r>
          </a:p>
        </p:txBody>
      </p:sp>
      <p:pic>
        <p:nvPicPr>
          <p:cNvPr id="1028" name="Picture 4" descr="Goal-setting practices that support a learning culture - kappanonline.org">
            <a:extLst>
              <a:ext uri="{FF2B5EF4-FFF2-40B4-BE49-F238E27FC236}">
                <a16:creationId xmlns:a16="http://schemas.microsoft.com/office/drawing/2014/main" id="{92095C01-3061-EB11-1397-510B2D0CD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039" y="4419600"/>
            <a:ext cx="2207293" cy="138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827088" y="260350"/>
            <a:ext cx="6480175" cy="620713"/>
          </a:xfrm>
        </p:spPr>
        <p:txBody>
          <a:bodyPr/>
          <a:lstStyle/>
          <a:p>
            <a:pPr eaLnBrk="1" hangingPunct="1"/>
            <a:r>
              <a:rPr lang="en-US" sz="3600" b="1" dirty="0"/>
              <a:t>OUR WORK</a:t>
            </a:r>
            <a:endParaRPr lang="uk-UA" sz="36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5B51C1-7465-FC09-1F89-12DA6604605A}"/>
              </a:ext>
            </a:extLst>
          </p:cNvPr>
          <p:cNvSpPr txBox="1"/>
          <p:nvPr/>
        </p:nvSpPr>
        <p:spPr>
          <a:xfrm>
            <a:off x="304800" y="1143000"/>
            <a:ext cx="2133600" cy="135421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+mn-lt"/>
              </a:rPr>
              <a:t>Get the Data</a:t>
            </a:r>
          </a:p>
          <a:p>
            <a:pPr algn="ctr"/>
            <a:r>
              <a:rPr lang="en-US" sz="1600" dirty="0">
                <a:solidFill>
                  <a:schemeClr val="bg2"/>
                </a:solidFill>
                <a:latin typeface="+mn-lt"/>
              </a:rPr>
              <a:t>Storm trajectory data</a:t>
            </a:r>
          </a:p>
          <a:p>
            <a:pPr algn="ctr"/>
            <a:r>
              <a:rPr lang="en-US" sz="1600" dirty="0">
                <a:solidFill>
                  <a:schemeClr val="bg2"/>
                </a:solidFill>
                <a:latin typeface="+mn-lt"/>
              </a:rPr>
              <a:t>H</a:t>
            </a:r>
            <a:r>
              <a:rPr lang="en-US" sz="1600" b="0" i="0" dirty="0">
                <a:solidFill>
                  <a:schemeClr val="bg2"/>
                </a:solidFill>
                <a:effectLst/>
                <a:latin typeface="+mn-lt"/>
              </a:rPr>
              <a:t>ospital location data</a:t>
            </a:r>
          </a:p>
          <a:p>
            <a:pPr algn="ctr"/>
            <a:r>
              <a:rPr lang="en-US" sz="1600" dirty="0">
                <a:solidFill>
                  <a:schemeClr val="bg2"/>
                </a:solidFill>
                <a:latin typeface="+mn-lt"/>
              </a:rPr>
              <a:t>Census data</a:t>
            </a:r>
          </a:p>
          <a:p>
            <a:pPr algn="ctr"/>
            <a:r>
              <a:rPr lang="en-US" sz="1600" dirty="0" err="1">
                <a:solidFill>
                  <a:schemeClr val="bg2"/>
                </a:solidFill>
                <a:latin typeface="+mn-lt"/>
              </a:rPr>
              <a:t>Tigerfile</a:t>
            </a:r>
            <a:r>
              <a:rPr lang="en-US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US" sz="1600" dirty="0" err="1">
                <a:solidFill>
                  <a:schemeClr val="bg2"/>
                </a:solidFill>
                <a:latin typeface="+mn-lt"/>
              </a:rPr>
              <a:t>countywise</a:t>
            </a:r>
            <a:endParaRPr lang="en-US" sz="16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DDED41B-AAF3-EFAD-0CD1-CBEF70EFA11E}"/>
              </a:ext>
            </a:extLst>
          </p:cNvPr>
          <p:cNvSpPr/>
          <p:nvPr/>
        </p:nvSpPr>
        <p:spPr>
          <a:xfrm>
            <a:off x="2547737" y="1667708"/>
            <a:ext cx="914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BCEC6-C1A5-E5DC-6552-6066B0FA0272}"/>
              </a:ext>
            </a:extLst>
          </p:cNvPr>
          <p:cNvSpPr txBox="1"/>
          <p:nvPr/>
        </p:nvSpPr>
        <p:spPr>
          <a:xfrm flipH="1">
            <a:off x="2502015" y="1298376"/>
            <a:ext cx="1005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Extract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2F2A6C-B9F3-F633-E073-6148B051DAC6}"/>
              </a:ext>
            </a:extLst>
          </p:cNvPr>
          <p:cNvSpPr txBox="1"/>
          <p:nvPr/>
        </p:nvSpPr>
        <p:spPr>
          <a:xfrm>
            <a:off x="3530928" y="789056"/>
            <a:ext cx="2694263" cy="20621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+mn-lt"/>
              </a:rPr>
              <a:t>Useful variables</a:t>
            </a:r>
          </a:p>
          <a:p>
            <a:r>
              <a:rPr lang="en-US" sz="1600" b="1" dirty="0">
                <a:solidFill>
                  <a:schemeClr val="bg2"/>
                </a:solidFill>
                <a:latin typeface="+mn-lt"/>
              </a:rPr>
              <a:t>H</a:t>
            </a:r>
            <a:r>
              <a:rPr lang="en-US" sz="1600" b="1" i="0" dirty="0">
                <a:solidFill>
                  <a:schemeClr val="bg2"/>
                </a:solidFill>
                <a:effectLst/>
                <a:latin typeface="+mn-lt"/>
              </a:rPr>
              <a:t>ospital</a:t>
            </a:r>
            <a:r>
              <a:rPr lang="en-US" sz="1600" b="0" i="0" dirty="0">
                <a:solidFill>
                  <a:schemeClr val="bg2"/>
                </a:solidFill>
                <a:effectLst/>
                <a:latin typeface="+mn-lt"/>
              </a:rPr>
              <a:t> - 'COUNTYFIPS', 'BEDS'</a:t>
            </a:r>
          </a:p>
          <a:p>
            <a:r>
              <a:rPr lang="en-US" sz="1600" b="1" dirty="0">
                <a:solidFill>
                  <a:schemeClr val="bg2"/>
                </a:solidFill>
                <a:latin typeface="+mn-lt"/>
              </a:rPr>
              <a:t>Census</a:t>
            </a:r>
            <a:r>
              <a:rPr lang="en-US" sz="1600" dirty="0">
                <a:solidFill>
                  <a:schemeClr val="bg2"/>
                </a:solidFill>
                <a:latin typeface="+mn-lt"/>
              </a:rPr>
              <a:t> - 'B01003_001E', 'B19001_001E’</a:t>
            </a:r>
          </a:p>
          <a:p>
            <a:r>
              <a:rPr lang="en-US" sz="1600" b="1" dirty="0">
                <a:solidFill>
                  <a:schemeClr val="bg2"/>
                </a:solidFill>
                <a:latin typeface="+mn-lt"/>
              </a:rPr>
              <a:t>County</a:t>
            </a:r>
            <a:r>
              <a:rPr lang="en-US" sz="1600" dirty="0">
                <a:solidFill>
                  <a:schemeClr val="bg2"/>
                </a:solidFill>
                <a:latin typeface="+mn-lt"/>
              </a:rPr>
              <a:t> -'STATEFP’, 'COUNTYFP’, 'GEOID’, 'ALAND’, 'geometry'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7FBCA80-767D-9E3B-A579-15D270F61980}"/>
              </a:ext>
            </a:extLst>
          </p:cNvPr>
          <p:cNvSpPr/>
          <p:nvPr/>
        </p:nvSpPr>
        <p:spPr>
          <a:xfrm>
            <a:off x="6309027" y="1667707"/>
            <a:ext cx="914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1244CD-0D66-C8EE-7E00-A68FB0076BCD}"/>
              </a:ext>
            </a:extLst>
          </p:cNvPr>
          <p:cNvSpPr txBox="1"/>
          <p:nvPr/>
        </p:nvSpPr>
        <p:spPr>
          <a:xfrm flipH="1">
            <a:off x="6165977" y="1119171"/>
            <a:ext cx="1005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Create &amp;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558E18-2EF3-3B69-C385-64131CFB0076}"/>
              </a:ext>
            </a:extLst>
          </p:cNvPr>
          <p:cNvSpPr txBox="1"/>
          <p:nvPr/>
        </p:nvSpPr>
        <p:spPr>
          <a:xfrm>
            <a:off x="7254104" y="789056"/>
            <a:ext cx="1813696" cy="230832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+mn-lt"/>
              </a:rPr>
              <a:t>New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+mn-lt"/>
              </a:rPr>
              <a:t>Beds per County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+mn-lt"/>
              </a:rPr>
              <a:t>Beds per 1000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0" dirty="0" err="1">
                <a:solidFill>
                  <a:srgbClr val="000000"/>
                </a:solidFill>
                <a:effectLst/>
                <a:latin typeface="Helvetica Neue"/>
              </a:rPr>
              <a:t>Aland_sqmile</a:t>
            </a:r>
            <a:endParaRPr lang="en-US" sz="160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+mn-lt"/>
              </a:rPr>
              <a:t>Population Density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69660E-522B-4DAD-53CF-4F057D841F4C}"/>
              </a:ext>
            </a:extLst>
          </p:cNvPr>
          <p:cNvSpPr txBox="1"/>
          <p:nvPr/>
        </p:nvSpPr>
        <p:spPr>
          <a:xfrm flipH="1">
            <a:off x="6217584" y="1972507"/>
            <a:ext cx="1005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Merge data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30747FA-1F41-FE8F-6994-EAC7370D1D85}"/>
              </a:ext>
            </a:extLst>
          </p:cNvPr>
          <p:cNvSpPr/>
          <p:nvPr/>
        </p:nvSpPr>
        <p:spPr>
          <a:xfrm rot="5400000">
            <a:off x="7807379" y="3338401"/>
            <a:ext cx="623393" cy="221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8E996F-1B46-6BE4-6D55-7CABF2EB276F}"/>
              </a:ext>
            </a:extLst>
          </p:cNvPr>
          <p:cNvSpPr txBox="1"/>
          <p:nvPr/>
        </p:nvSpPr>
        <p:spPr>
          <a:xfrm>
            <a:off x="6941751" y="3836076"/>
            <a:ext cx="2133600" cy="132343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+mn-lt"/>
              </a:rPr>
              <a:t>Plot the hurricane track</a:t>
            </a:r>
          </a:p>
          <a:p>
            <a:pPr algn="ctr"/>
            <a:r>
              <a:rPr lang="en-US" sz="1600" dirty="0">
                <a:solidFill>
                  <a:schemeClr val="bg2"/>
                </a:solidFill>
                <a:latin typeface="+mn-lt"/>
              </a:rPr>
              <a:t>(with population density and beds per 1000)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1851D0-A201-783B-9197-522CBD8986CE}"/>
              </a:ext>
            </a:extLst>
          </p:cNvPr>
          <p:cNvSpPr txBox="1"/>
          <p:nvPr/>
        </p:nvSpPr>
        <p:spPr>
          <a:xfrm flipH="1">
            <a:off x="7113232" y="3217514"/>
            <a:ext cx="1005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Track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61A96E4-9E55-4FD9-D922-3F2E349C50C6}"/>
              </a:ext>
            </a:extLst>
          </p:cNvPr>
          <p:cNvSpPr/>
          <p:nvPr/>
        </p:nvSpPr>
        <p:spPr>
          <a:xfrm rot="5400000">
            <a:off x="7807379" y="3338402"/>
            <a:ext cx="623393" cy="221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907C680-D4C7-55A1-6BC9-68B4C348ECF1}"/>
              </a:ext>
            </a:extLst>
          </p:cNvPr>
          <p:cNvSpPr/>
          <p:nvPr/>
        </p:nvSpPr>
        <p:spPr>
          <a:xfrm rot="10800000">
            <a:off x="5783526" y="4387270"/>
            <a:ext cx="1005844" cy="2386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0F08A0-28D0-6E03-ED3E-1DBF551A34F4}"/>
              </a:ext>
            </a:extLst>
          </p:cNvPr>
          <p:cNvSpPr txBox="1"/>
          <p:nvPr/>
        </p:nvSpPr>
        <p:spPr>
          <a:xfrm flipH="1">
            <a:off x="5714999" y="4625884"/>
            <a:ext cx="131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Categorize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2AE1F3-18BE-F55F-AD43-D9EEF0B9675B}"/>
              </a:ext>
            </a:extLst>
          </p:cNvPr>
          <p:cNvSpPr txBox="1"/>
          <p:nvPr/>
        </p:nvSpPr>
        <p:spPr>
          <a:xfrm>
            <a:off x="3733816" y="3863597"/>
            <a:ext cx="2015482" cy="132343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+mn-lt"/>
              </a:rPr>
              <a:t>Plot the hurricane track with income</a:t>
            </a:r>
          </a:p>
          <a:p>
            <a:pPr algn="ctr"/>
            <a:r>
              <a:rPr lang="en-US" sz="1600" dirty="0">
                <a:solidFill>
                  <a:schemeClr val="bg2"/>
                </a:solidFill>
                <a:latin typeface="+mn-lt"/>
              </a:rPr>
              <a:t>Income – Low, Middle, High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0D27BD5F-804C-8D24-D137-2E5C559D575E}"/>
              </a:ext>
            </a:extLst>
          </p:cNvPr>
          <p:cNvSpPr/>
          <p:nvPr/>
        </p:nvSpPr>
        <p:spPr>
          <a:xfrm rot="10800000">
            <a:off x="2819400" y="4322055"/>
            <a:ext cx="838226" cy="3038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1DCE57-4959-2B75-618C-29A1E6036364}"/>
              </a:ext>
            </a:extLst>
          </p:cNvPr>
          <p:cNvSpPr txBox="1"/>
          <p:nvPr/>
        </p:nvSpPr>
        <p:spPr>
          <a:xfrm flipH="1">
            <a:off x="2547737" y="4625884"/>
            <a:ext cx="131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Find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FCD04B-E577-FC0A-5548-E2AC5EDA4D3D}"/>
              </a:ext>
            </a:extLst>
          </p:cNvPr>
          <p:cNvSpPr txBox="1"/>
          <p:nvPr/>
        </p:nvSpPr>
        <p:spPr>
          <a:xfrm>
            <a:off x="346763" y="3836076"/>
            <a:ext cx="2438409" cy="156966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+mn-lt"/>
              </a:rPr>
              <a:t>Affected Counties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+mn-lt"/>
              </a:rPr>
              <a:t>Plot – beds, income,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/>
                </a:solidFill>
                <a:latin typeface="+mn-lt"/>
              </a:rPr>
              <a:t>Understand key distribution of variables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653266-47FC-35D3-7A09-0077746A0EDC}"/>
              </a:ext>
            </a:extLst>
          </p:cNvPr>
          <p:cNvSpPr txBox="1"/>
          <p:nvPr/>
        </p:nvSpPr>
        <p:spPr>
          <a:xfrm>
            <a:off x="433223" y="5653678"/>
            <a:ext cx="6149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Analysis involves Hurricane Ida (2021) and Laura (2020) – Two strongest hurricanes of their respective years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0FCD1-02F8-BDA7-19D2-7084C301B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INTERESTING!!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D7B550-6953-852D-BE03-5DBC9FBC4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19" y="1676400"/>
            <a:ext cx="6934200" cy="14404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7637B1FC-2295-0A89-5890-A22AD8FAE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519" y="3325732"/>
            <a:ext cx="5715000" cy="35202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67A62C-13F3-187E-9B9A-7C5053D721D2}"/>
              </a:ext>
            </a:extLst>
          </p:cNvPr>
          <p:cNvSpPr txBox="1"/>
          <p:nvPr/>
        </p:nvSpPr>
        <p:spPr>
          <a:xfrm>
            <a:off x="6231202" y="3581400"/>
            <a:ext cx="262128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>
                <a:solidFill>
                  <a:srgbClr val="000000"/>
                </a:solidFill>
                <a:effectLst/>
                <a:latin typeface="+mn-lt"/>
              </a:rPr>
              <a:t>The value limits to plot the following graph were taken from a similar visualization on:</a:t>
            </a:r>
            <a:endParaRPr lang="en-US" sz="1600" b="0" dirty="0">
              <a:solidFill>
                <a:srgbClr val="000000"/>
              </a:solidFill>
              <a:effectLst/>
              <a:latin typeface="+mn-lt"/>
            </a:endParaRPr>
          </a:p>
          <a:p>
            <a:pPr algn="l"/>
            <a:r>
              <a:rPr lang="en-US" sz="1600" b="0" u="sng" dirty="0">
                <a:solidFill>
                  <a:srgbClr val="296EAA"/>
                </a:solidFill>
                <a:effectLst/>
                <a:latin typeface="+mn-lt"/>
                <a:hlinkClick r:id="rId4"/>
              </a:rPr>
              <a:t>https://www.census.gov/library/visualizations/2010/geo/population-density-county-2010.html</a:t>
            </a:r>
            <a:endParaRPr lang="en-US" sz="1600" b="0" dirty="0">
              <a:solidFill>
                <a:srgbClr val="000000"/>
              </a:solidFill>
              <a:effectLst/>
              <a:latin typeface="+mn-lt"/>
            </a:endParaRPr>
          </a:p>
          <a:p>
            <a:endParaRPr lang="en-US" sz="1600" dirty="0">
              <a:latin typeface="+mn-lt"/>
            </a:endParaRPr>
          </a:p>
        </p:txBody>
      </p:sp>
      <p:pic>
        <p:nvPicPr>
          <p:cNvPr id="3078" name="Picture 6" descr="Interesting clip art - ClipArt Best - ClipArt Best">
            <a:extLst>
              <a:ext uri="{FF2B5EF4-FFF2-40B4-BE49-F238E27FC236}">
                <a16:creationId xmlns:a16="http://schemas.microsoft.com/office/drawing/2014/main" id="{58F90CA0-A406-DDC7-AD19-FD95A8606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6183" y="381000"/>
            <a:ext cx="876300" cy="8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E0E644-1D72-4B61-1802-47FA584FD38A}"/>
              </a:ext>
            </a:extLst>
          </p:cNvPr>
          <p:cNvSpPr txBox="1"/>
          <p:nvPr/>
        </p:nvSpPr>
        <p:spPr>
          <a:xfrm>
            <a:off x="291517" y="1069558"/>
            <a:ext cx="5867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Plotting "Population density" with hurricane tracks</a:t>
            </a:r>
          </a:p>
        </p:txBody>
      </p:sp>
    </p:spTree>
    <p:extLst>
      <p:ext uri="{BB962C8B-B14F-4D97-AF65-F5344CB8AC3E}">
        <p14:creationId xmlns:p14="http://schemas.microsoft.com/office/powerpoint/2010/main" val="3500460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0FCD1-02F8-BDA7-19D2-7084C301B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INTERESTING!!</a:t>
            </a:r>
            <a:endParaRPr lang="en-US" dirty="0"/>
          </a:p>
        </p:txBody>
      </p:sp>
      <p:pic>
        <p:nvPicPr>
          <p:cNvPr id="3078" name="Picture 6" descr="Interesting clip art - ClipArt Best - ClipArt Best">
            <a:extLst>
              <a:ext uri="{FF2B5EF4-FFF2-40B4-BE49-F238E27FC236}">
                <a16:creationId xmlns:a16="http://schemas.microsoft.com/office/drawing/2014/main" id="{58F90CA0-A406-DDC7-AD19-FD95A8606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6183" y="381000"/>
            <a:ext cx="876300" cy="8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2E36E4-A30E-8282-8871-D308C47C1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75" y="1143000"/>
            <a:ext cx="4893774" cy="37508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F4D8AA27-6F14-643F-5C5D-55747E37C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614" y="1371600"/>
            <a:ext cx="3506869" cy="2895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DD10FC-1B81-324E-11F9-21E3EF397244}"/>
              </a:ext>
            </a:extLst>
          </p:cNvPr>
          <p:cNvSpPr txBox="1"/>
          <p:nvPr/>
        </p:nvSpPr>
        <p:spPr>
          <a:xfrm>
            <a:off x="5595041" y="4495800"/>
            <a:ext cx="327274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From the histogram, we can see that the density of most of the counties is below 100.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A2EE2D-98C9-EA97-1DA9-3A6F29EFCFA2}"/>
              </a:ext>
            </a:extLst>
          </p:cNvPr>
          <p:cNvSpPr txBox="1"/>
          <p:nvPr/>
        </p:nvSpPr>
        <p:spPr>
          <a:xfrm>
            <a:off x="304800" y="500166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Regions affected by hurricane: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5E34C3-4E94-899D-C6AB-FEF2880990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5460494"/>
            <a:ext cx="6913784" cy="10165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3555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0FCD1-02F8-BDA7-19D2-7084C301B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INTERESTING!!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30A726-E54D-D316-326D-B8EBDF2D3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52" y="1317498"/>
            <a:ext cx="5411262" cy="26534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8C08EC-2281-7BB4-2FB3-E7AA7D1F2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3429000"/>
            <a:ext cx="2324100" cy="21717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0E6E9A3-8AFB-B623-2EC4-314C3A09F8B7}"/>
              </a:ext>
            </a:extLst>
          </p:cNvPr>
          <p:cNvCxnSpPr/>
          <p:nvPr/>
        </p:nvCxnSpPr>
        <p:spPr>
          <a:xfrm>
            <a:off x="4495372" y="3439274"/>
            <a:ext cx="1752600" cy="914400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7E415F3B-D7F0-C8FC-CC37-361025E26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102756"/>
            <a:ext cx="4438885" cy="27342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Interesting clip art - ClipArt Best - ClipArt Best">
            <a:extLst>
              <a:ext uri="{FF2B5EF4-FFF2-40B4-BE49-F238E27FC236}">
                <a16:creationId xmlns:a16="http://schemas.microsoft.com/office/drawing/2014/main" id="{B412F612-3D5E-05FE-8C8D-69BDE9257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533400"/>
            <a:ext cx="876300" cy="8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0C6D81-FD80-7945-1DB7-962F56D21532}"/>
              </a:ext>
            </a:extLst>
          </p:cNvPr>
          <p:cNvSpPr txBox="1"/>
          <p:nvPr/>
        </p:nvSpPr>
        <p:spPr>
          <a:xfrm>
            <a:off x="149832" y="878058"/>
            <a:ext cx="552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Plotting "Income category" with hurricane tracks</a:t>
            </a:r>
          </a:p>
        </p:txBody>
      </p:sp>
    </p:spTree>
    <p:extLst>
      <p:ext uri="{BB962C8B-B14F-4D97-AF65-F5344CB8AC3E}">
        <p14:creationId xmlns:p14="http://schemas.microsoft.com/office/powerpoint/2010/main" val="1389037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0FCD1-02F8-BDA7-19D2-7084C301B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INTERESTING!!</a:t>
            </a:r>
            <a:endParaRPr lang="en-US" dirty="0"/>
          </a:p>
        </p:txBody>
      </p:sp>
      <p:pic>
        <p:nvPicPr>
          <p:cNvPr id="16" name="Picture 6" descr="Interesting clip art - ClipArt Best - ClipArt Best">
            <a:extLst>
              <a:ext uri="{FF2B5EF4-FFF2-40B4-BE49-F238E27FC236}">
                <a16:creationId xmlns:a16="http://schemas.microsoft.com/office/drawing/2014/main" id="{B412F612-3D5E-05FE-8C8D-69BDE9257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533400"/>
            <a:ext cx="876300" cy="8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0ADB6C9-48E7-ADBC-7C95-8A26A5301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02" y="1034256"/>
            <a:ext cx="4830204" cy="381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F80D6D00-B832-9A79-82BD-60000841B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304" y="1676400"/>
            <a:ext cx="3736377" cy="27200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6812671-2396-3F71-5910-15EEF3DFB92E}"/>
              </a:ext>
            </a:extLst>
          </p:cNvPr>
          <p:cNvSpPr txBox="1"/>
          <p:nvPr/>
        </p:nvSpPr>
        <p:spPr>
          <a:xfrm>
            <a:off x="205302" y="5181600"/>
            <a:ext cx="703369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We can see that most of the affected counties come under the low-income category. And from the map plotted above, we can know which are those counties and focus on appropriate relief efforts for them.</a:t>
            </a:r>
          </a:p>
        </p:txBody>
      </p:sp>
    </p:spTree>
    <p:extLst>
      <p:ext uri="{BB962C8B-B14F-4D97-AF65-F5344CB8AC3E}">
        <p14:creationId xmlns:p14="http://schemas.microsoft.com/office/powerpoint/2010/main" val="2938935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0FCD1-02F8-BDA7-19D2-7084C301B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INTERESTING!!</a:t>
            </a:r>
            <a:endParaRPr lang="en-US" dirty="0"/>
          </a:p>
        </p:txBody>
      </p:sp>
      <p:pic>
        <p:nvPicPr>
          <p:cNvPr id="16" name="Picture 6" descr="Interesting clip art - ClipArt Best - ClipArt Best">
            <a:extLst>
              <a:ext uri="{FF2B5EF4-FFF2-40B4-BE49-F238E27FC236}">
                <a16:creationId xmlns:a16="http://schemas.microsoft.com/office/drawing/2014/main" id="{B412F612-3D5E-05FE-8C8D-69BDE9257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533400"/>
            <a:ext cx="876300" cy="8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87D187-104A-B8A4-DD22-3A622BA05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124200"/>
            <a:ext cx="5574574" cy="33895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05170A-F4C5-5060-B34E-20A5D0E86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1550810"/>
            <a:ext cx="6934200" cy="12837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F55A00-704A-9601-C349-06F91F64E4FD}"/>
              </a:ext>
            </a:extLst>
          </p:cNvPr>
          <p:cNvSpPr txBox="1"/>
          <p:nvPr/>
        </p:nvSpPr>
        <p:spPr>
          <a:xfrm>
            <a:off x="6248400" y="3276600"/>
            <a:ext cx="2819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dirty="0">
                <a:solidFill>
                  <a:srgbClr val="000000"/>
                </a:solidFill>
                <a:effectLst/>
                <a:latin typeface="+mn-lt"/>
              </a:rPr>
              <a:t>The value limits to plot the following graph were taken from a similar visualization on:</a:t>
            </a:r>
          </a:p>
          <a:p>
            <a:pPr algn="l"/>
            <a:r>
              <a:rPr lang="en-US" b="0" i="0" u="sng" dirty="0">
                <a:effectLst/>
                <a:latin typeface="-apple-system"/>
                <a:hlinkClick r:id="rId5"/>
              </a:rPr>
              <a:t>https://www.covidcaremap.org/maps/us-healthcare-system-capacity/#3.5/38/-96</a:t>
            </a:r>
            <a:endParaRPr lang="en-US" sz="1800" b="1" dirty="0">
              <a:solidFill>
                <a:srgbClr val="000000"/>
              </a:solidFill>
              <a:effectLst/>
              <a:latin typeface="+mn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E80764-2D2E-546F-3E86-101524ED4DDF}"/>
              </a:ext>
            </a:extLst>
          </p:cNvPr>
          <p:cNvSpPr txBox="1"/>
          <p:nvPr/>
        </p:nvSpPr>
        <p:spPr>
          <a:xfrm>
            <a:off x="228600" y="1036680"/>
            <a:ext cx="6019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Plotting "Bed per 1000" people with hurricane tracks</a:t>
            </a:r>
          </a:p>
        </p:txBody>
      </p:sp>
    </p:spTree>
    <p:extLst>
      <p:ext uri="{BB962C8B-B14F-4D97-AF65-F5344CB8AC3E}">
        <p14:creationId xmlns:p14="http://schemas.microsoft.com/office/powerpoint/2010/main" val="946496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0FCD1-02F8-BDA7-19D2-7084C301B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INTERESTING!!</a:t>
            </a:r>
            <a:endParaRPr lang="en-US" dirty="0"/>
          </a:p>
        </p:txBody>
      </p:sp>
      <p:pic>
        <p:nvPicPr>
          <p:cNvPr id="16" name="Picture 6" descr="Interesting clip art - ClipArt Best - ClipArt Best">
            <a:extLst>
              <a:ext uri="{FF2B5EF4-FFF2-40B4-BE49-F238E27FC236}">
                <a16:creationId xmlns:a16="http://schemas.microsoft.com/office/drawing/2014/main" id="{B412F612-3D5E-05FE-8C8D-69BDE9257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533400"/>
            <a:ext cx="876300" cy="880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B3D7A2-599B-D120-916F-BB9A77EF2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160266"/>
            <a:ext cx="4876800" cy="34706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41B6E03C-51DA-C692-9663-3ACC3E685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981200"/>
            <a:ext cx="3348876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7658C94-95A4-3219-044E-F07702FC302F}"/>
              </a:ext>
            </a:extLst>
          </p:cNvPr>
          <p:cNvSpPr txBox="1"/>
          <p:nvPr/>
        </p:nvSpPr>
        <p:spPr>
          <a:xfrm>
            <a:off x="150438" y="5213076"/>
            <a:ext cx="7010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From the above plot, we can find out which counties have the lowest bed availability per 1000 people and focus on medical relief efforts for those counties.</a:t>
            </a:r>
          </a:p>
        </p:txBody>
      </p:sp>
    </p:spTree>
    <p:extLst>
      <p:ext uri="{BB962C8B-B14F-4D97-AF65-F5344CB8AC3E}">
        <p14:creationId xmlns:p14="http://schemas.microsoft.com/office/powerpoint/2010/main" val="2738858899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15">
      <a:dk1>
        <a:srgbClr val="4D4D4D"/>
      </a:dk1>
      <a:lt1>
        <a:srgbClr val="FFFFFF"/>
      </a:lt1>
      <a:dk2>
        <a:srgbClr val="4D4D4D"/>
      </a:dk2>
      <a:lt2>
        <a:srgbClr val="1F1111"/>
      </a:lt2>
      <a:accent1>
        <a:srgbClr val="393939"/>
      </a:accent1>
      <a:accent2>
        <a:srgbClr val="727272"/>
      </a:accent2>
      <a:accent3>
        <a:srgbClr val="FFFFFF"/>
      </a:accent3>
      <a:accent4>
        <a:srgbClr val="404040"/>
      </a:accent4>
      <a:accent5>
        <a:srgbClr val="AEAEAE"/>
      </a:accent5>
      <a:accent6>
        <a:srgbClr val="676767"/>
      </a:accent6>
      <a:hlink>
        <a:srgbClr val="D42424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2">
        <a:dk1>
          <a:srgbClr val="4D4D4D"/>
        </a:dk1>
        <a:lt1>
          <a:srgbClr val="FFFFFF"/>
        </a:lt1>
        <a:dk2>
          <a:srgbClr val="4D4D4D"/>
        </a:dk2>
        <a:lt2>
          <a:srgbClr val="18191C"/>
        </a:lt2>
        <a:accent1>
          <a:srgbClr val="1F2229"/>
        </a:accent1>
        <a:accent2>
          <a:srgbClr val="3B4A61"/>
        </a:accent2>
        <a:accent3>
          <a:srgbClr val="FFFFFF"/>
        </a:accent3>
        <a:accent4>
          <a:srgbClr val="404040"/>
        </a:accent4>
        <a:accent5>
          <a:srgbClr val="ABABAC"/>
        </a:accent5>
        <a:accent6>
          <a:srgbClr val="354257"/>
        </a:accent6>
        <a:hlink>
          <a:srgbClr val="718CAC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3">
        <a:dk1>
          <a:srgbClr val="4D4D4D"/>
        </a:dk1>
        <a:lt1>
          <a:srgbClr val="FFFFFF"/>
        </a:lt1>
        <a:dk2>
          <a:srgbClr val="4D4D4D"/>
        </a:dk2>
        <a:lt2>
          <a:srgbClr val="3E3B55"/>
        </a:lt2>
        <a:accent1>
          <a:srgbClr val="8D8DC2"/>
        </a:accent1>
        <a:accent2>
          <a:srgbClr val="777777"/>
        </a:accent2>
        <a:accent3>
          <a:srgbClr val="FFFFFF"/>
        </a:accent3>
        <a:accent4>
          <a:srgbClr val="404040"/>
        </a:accent4>
        <a:accent5>
          <a:srgbClr val="C5C5DD"/>
        </a:accent5>
        <a:accent6>
          <a:srgbClr val="6B6B6B"/>
        </a:accent6>
        <a:hlink>
          <a:srgbClr val="C0C0C0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4">
        <a:dk1>
          <a:srgbClr val="4D4D4D"/>
        </a:dk1>
        <a:lt1>
          <a:srgbClr val="FFFFFF"/>
        </a:lt1>
        <a:dk2>
          <a:srgbClr val="4D4D4D"/>
        </a:dk2>
        <a:lt2>
          <a:srgbClr val="26231E"/>
        </a:lt2>
        <a:accent1>
          <a:srgbClr val="D69F8C"/>
        </a:accent1>
        <a:accent2>
          <a:srgbClr val="AD8D82"/>
        </a:accent2>
        <a:accent3>
          <a:srgbClr val="FFFFFF"/>
        </a:accent3>
        <a:accent4>
          <a:srgbClr val="404040"/>
        </a:accent4>
        <a:accent5>
          <a:srgbClr val="E8CDC5"/>
        </a:accent5>
        <a:accent6>
          <a:srgbClr val="9C7F75"/>
        </a:accent6>
        <a:hlink>
          <a:srgbClr val="676068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5">
        <a:dk1>
          <a:srgbClr val="4D4D4D"/>
        </a:dk1>
        <a:lt1>
          <a:srgbClr val="FFFFFF"/>
        </a:lt1>
        <a:dk2>
          <a:srgbClr val="4D4D4D"/>
        </a:dk2>
        <a:lt2>
          <a:srgbClr val="1F1111"/>
        </a:lt2>
        <a:accent1>
          <a:srgbClr val="393939"/>
        </a:accent1>
        <a:accent2>
          <a:srgbClr val="727272"/>
        </a:accent2>
        <a:accent3>
          <a:srgbClr val="FFFFFF"/>
        </a:accent3>
        <a:accent4>
          <a:srgbClr val="404040"/>
        </a:accent4>
        <a:accent5>
          <a:srgbClr val="AEAEAE"/>
        </a:accent5>
        <a:accent6>
          <a:srgbClr val="676767"/>
        </a:accent6>
        <a:hlink>
          <a:srgbClr val="D4242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205</TotalTime>
  <Words>482</Words>
  <Application>Microsoft Office PowerPoint</Application>
  <PresentationFormat>On-screen Show (4:3)</PresentationFormat>
  <Paragraphs>68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-apple-system</vt:lpstr>
      <vt:lpstr>Arial</vt:lpstr>
      <vt:lpstr>Helvetica Neue</vt:lpstr>
      <vt:lpstr>Wingdings</vt:lpstr>
      <vt:lpstr>template</vt:lpstr>
      <vt:lpstr>ANALYSIS OF HURRICANE TRACKS AND DEMOGRAPHICS TO ALLOCATE THE RELIEF RESOURCES</vt:lpstr>
      <vt:lpstr>OUR PROBLEM</vt:lpstr>
      <vt:lpstr>OUR WORK</vt:lpstr>
      <vt:lpstr>INTERESTING!!</vt:lpstr>
      <vt:lpstr>INTERESTING!!</vt:lpstr>
      <vt:lpstr>INTERESTING!!</vt:lpstr>
      <vt:lpstr>INTERESTING!!</vt:lpstr>
      <vt:lpstr>INTERESTING!!</vt:lpstr>
      <vt:lpstr>INTERESTING!!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HURRICANE TRACKS AND DEMOGRAPHICS TO ALLOCATE THE RELIEF RESOURCES</dc:title>
  <dc:creator>rehapriadarsini Manikandasamy</dc:creator>
  <cp:lastModifiedBy>rehapriadarsini Manikandasamy</cp:lastModifiedBy>
  <cp:revision>3</cp:revision>
  <dcterms:created xsi:type="dcterms:W3CDTF">2022-05-05T13:45:41Z</dcterms:created>
  <dcterms:modified xsi:type="dcterms:W3CDTF">2022-05-05T18:36:03Z</dcterms:modified>
</cp:coreProperties>
</file>

<file path=docProps/thumbnail.jpeg>
</file>